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re Sugar" charset="1" panose="00000000000000000000"/>
      <p:regular r:id="rId16"/>
    </p:embeddedFont>
    <p:embeddedFont>
      <p:font typeface="Playpen Sans" charset="1" panose="00000000000000000000"/>
      <p:regular r:id="rId17"/>
    </p:embeddedFont>
    <p:embeddedFont>
      <p:font typeface="Quicksand" charset="1" panose="00000000000000000000"/>
      <p:regular r:id="rId18"/>
    </p:embeddedFont>
    <p:embeddedFont>
      <p:font typeface="Quicksand Bold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087133" y="-4358028"/>
            <a:ext cx="8344335" cy="8229600"/>
          </a:xfrm>
          <a:custGeom>
            <a:avLst/>
            <a:gdLst/>
            <a:ahLst/>
            <a:cxnLst/>
            <a:rect r="r" b="b" t="t" l="l"/>
            <a:pathLst>
              <a:path h="8229600" w="8344335">
                <a:moveTo>
                  <a:pt x="0" y="0"/>
                </a:moveTo>
                <a:lnTo>
                  <a:pt x="8344334" y="0"/>
                </a:lnTo>
                <a:lnTo>
                  <a:pt x="83443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785143" y="8609192"/>
            <a:ext cx="8344335" cy="8229600"/>
          </a:xfrm>
          <a:custGeom>
            <a:avLst/>
            <a:gdLst/>
            <a:ahLst/>
            <a:cxnLst/>
            <a:rect r="r" b="b" t="t" l="l"/>
            <a:pathLst>
              <a:path h="8229600" w="8344335">
                <a:moveTo>
                  <a:pt x="0" y="0"/>
                </a:moveTo>
                <a:lnTo>
                  <a:pt x="8344334" y="0"/>
                </a:lnTo>
                <a:lnTo>
                  <a:pt x="83443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-5780053" y="-6387202"/>
            <a:ext cx="8344335" cy="8229600"/>
          </a:xfrm>
          <a:custGeom>
            <a:avLst/>
            <a:gdLst/>
            <a:ahLst/>
            <a:cxnLst/>
            <a:rect r="r" b="b" t="t" l="l"/>
            <a:pathLst>
              <a:path h="8229600" w="8344335">
                <a:moveTo>
                  <a:pt x="0" y="0"/>
                </a:moveTo>
                <a:lnTo>
                  <a:pt x="8344335" y="0"/>
                </a:lnTo>
                <a:lnTo>
                  <a:pt x="83443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9334" y="3359204"/>
            <a:ext cx="846352" cy="477035"/>
          </a:xfrm>
          <a:custGeom>
            <a:avLst/>
            <a:gdLst/>
            <a:ahLst/>
            <a:cxnLst/>
            <a:rect r="r" b="b" t="t" l="l"/>
            <a:pathLst>
              <a:path h="477035" w="846352">
                <a:moveTo>
                  <a:pt x="0" y="0"/>
                </a:moveTo>
                <a:lnTo>
                  <a:pt x="846352" y="0"/>
                </a:lnTo>
                <a:lnTo>
                  <a:pt x="846352" y="477035"/>
                </a:lnTo>
                <a:lnTo>
                  <a:pt x="0" y="477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19018" y="6879192"/>
            <a:ext cx="733913" cy="932222"/>
          </a:xfrm>
          <a:custGeom>
            <a:avLst/>
            <a:gdLst/>
            <a:ahLst/>
            <a:cxnLst/>
            <a:rect r="r" b="b" t="t" l="l"/>
            <a:pathLst>
              <a:path h="932222" w="733913">
                <a:moveTo>
                  <a:pt x="0" y="0"/>
                </a:moveTo>
                <a:lnTo>
                  <a:pt x="733913" y="0"/>
                </a:lnTo>
                <a:lnTo>
                  <a:pt x="733913" y="932222"/>
                </a:lnTo>
                <a:lnTo>
                  <a:pt x="0" y="932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419334" y="4003796"/>
            <a:ext cx="13602878" cy="2047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221"/>
              </a:lnSpc>
            </a:pPr>
            <a:r>
              <a:rPr lang="en-US" sz="13517" spc="162">
                <a:solidFill>
                  <a:srgbClr val="915833">
                    <a:alpha val="80000"/>
                  </a:srgbClr>
                </a:solidFill>
                <a:latin typeface="More Sugar"/>
                <a:ea typeface="More Sugar"/>
                <a:cs typeface="More Sugar"/>
                <a:sym typeface="More Sugar"/>
              </a:rPr>
              <a:t>AntarVaani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194233" y="5713254"/>
            <a:ext cx="4129454" cy="337864"/>
          </a:xfrm>
          <a:custGeom>
            <a:avLst/>
            <a:gdLst/>
            <a:ahLst/>
            <a:cxnLst/>
            <a:rect r="r" b="b" t="t" l="l"/>
            <a:pathLst>
              <a:path h="337864" w="4129454">
                <a:moveTo>
                  <a:pt x="0" y="0"/>
                </a:moveTo>
                <a:lnTo>
                  <a:pt x="4129454" y="0"/>
                </a:lnTo>
                <a:lnTo>
                  <a:pt x="4129454" y="337864"/>
                </a:lnTo>
                <a:lnTo>
                  <a:pt x="0" y="3378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419334" y="6161643"/>
            <a:ext cx="12546490" cy="113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9"/>
              </a:lnSpc>
            </a:pPr>
            <a:r>
              <a:rPr lang="en-US" sz="3484" spc="41">
                <a:solidFill>
                  <a:srgbClr val="1C0E04"/>
                </a:solidFill>
                <a:latin typeface="Playpen Sans"/>
                <a:ea typeface="Playpen Sans"/>
                <a:cs typeface="Playpen Sans"/>
                <a:sym typeface="Playpen Sans"/>
              </a:rPr>
              <a:t>Let your inner voice be heard...</a:t>
            </a:r>
          </a:p>
          <a:p>
            <a:pPr algn="l">
              <a:lnSpc>
                <a:spcPts val="452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143077" y="8840771"/>
            <a:ext cx="9116223" cy="335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30"/>
              </a:lnSpc>
            </a:pPr>
            <a:r>
              <a:rPr lang="en-US" sz="2100" spc="25">
                <a:solidFill>
                  <a:srgbClr val="1C0E04"/>
                </a:solidFill>
                <a:latin typeface="Playpen Sans"/>
                <a:ea typeface="Playpen Sans"/>
                <a:cs typeface="Playpen Sans"/>
                <a:sym typeface="Playpen Sans"/>
              </a:rPr>
              <a:t>March 09,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67538" y="4063626"/>
            <a:ext cx="581882" cy="588300"/>
          </a:xfrm>
          <a:custGeom>
            <a:avLst/>
            <a:gdLst/>
            <a:ahLst/>
            <a:cxnLst/>
            <a:rect r="r" b="b" t="t" l="l"/>
            <a:pathLst>
              <a:path h="588300" w="581882">
                <a:moveTo>
                  <a:pt x="0" y="0"/>
                </a:moveTo>
                <a:lnTo>
                  <a:pt x="581882" y="0"/>
                </a:lnTo>
                <a:lnTo>
                  <a:pt x="581882" y="588301"/>
                </a:lnTo>
                <a:lnTo>
                  <a:pt x="0" y="588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67538" y="5293909"/>
            <a:ext cx="581882" cy="588300"/>
          </a:xfrm>
          <a:custGeom>
            <a:avLst/>
            <a:gdLst/>
            <a:ahLst/>
            <a:cxnLst/>
            <a:rect r="r" b="b" t="t" l="l"/>
            <a:pathLst>
              <a:path h="588300" w="581882">
                <a:moveTo>
                  <a:pt x="0" y="0"/>
                </a:moveTo>
                <a:lnTo>
                  <a:pt x="581882" y="0"/>
                </a:lnTo>
                <a:lnTo>
                  <a:pt x="581882" y="588300"/>
                </a:lnTo>
                <a:lnTo>
                  <a:pt x="0" y="58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67538" y="6520384"/>
            <a:ext cx="581882" cy="588300"/>
          </a:xfrm>
          <a:custGeom>
            <a:avLst/>
            <a:gdLst/>
            <a:ahLst/>
            <a:cxnLst/>
            <a:rect r="r" b="b" t="t" l="l"/>
            <a:pathLst>
              <a:path h="588300" w="581882">
                <a:moveTo>
                  <a:pt x="0" y="0"/>
                </a:moveTo>
                <a:lnTo>
                  <a:pt x="581882" y="0"/>
                </a:lnTo>
                <a:lnTo>
                  <a:pt x="581882" y="588301"/>
                </a:lnTo>
                <a:lnTo>
                  <a:pt x="0" y="588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23557" y="5236759"/>
            <a:ext cx="12278310" cy="39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C0E04"/>
                </a:solidFill>
                <a:latin typeface="Playpen Sans"/>
                <a:ea typeface="Playpen Sans"/>
                <a:cs typeface="Playpen Sans"/>
                <a:sym typeface="Playpen Sans"/>
              </a:rPr>
              <a:t>Offer real-time chat support, making communication more natural and accessible.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67538" y="1028700"/>
            <a:ext cx="900588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7500" spc="89">
                <a:solidFill>
                  <a:srgbClr val="915833">
                    <a:alpha val="80000"/>
                  </a:srgbClr>
                </a:solidFill>
                <a:latin typeface="More Sugar"/>
                <a:ea typeface="More Sugar"/>
                <a:cs typeface="More Sugar"/>
                <a:sym typeface="More Sugar"/>
              </a:rPr>
              <a:t>Future Scope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23557" y="6463234"/>
            <a:ext cx="12278310" cy="798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C0E04"/>
                </a:solidFill>
                <a:latin typeface="Playpen Sans"/>
                <a:ea typeface="Playpen Sans"/>
                <a:cs typeface="Playpen Sans"/>
                <a:sym typeface="Playpen Sans"/>
              </a:rPr>
              <a:t>Seamlessly connect with ChromaDB and LangChain API to fetch relevant insights from PDFs and provide contextual answers.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5400000">
            <a:off x="14115833" y="-5629271"/>
            <a:ext cx="8344335" cy="8229600"/>
          </a:xfrm>
          <a:custGeom>
            <a:avLst/>
            <a:gdLst/>
            <a:ahLst/>
            <a:cxnLst/>
            <a:rect r="r" b="b" t="t" l="l"/>
            <a:pathLst>
              <a:path h="8229600" w="8344335">
                <a:moveTo>
                  <a:pt x="0" y="0"/>
                </a:moveTo>
                <a:lnTo>
                  <a:pt x="8344334" y="0"/>
                </a:lnTo>
                <a:lnTo>
                  <a:pt x="83443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-4172167" y="7747535"/>
            <a:ext cx="8344335" cy="8229600"/>
          </a:xfrm>
          <a:custGeom>
            <a:avLst/>
            <a:gdLst/>
            <a:ahLst/>
            <a:cxnLst/>
            <a:rect r="r" b="b" t="t" l="l"/>
            <a:pathLst>
              <a:path h="8229600" w="8344335">
                <a:moveTo>
                  <a:pt x="0" y="0"/>
                </a:moveTo>
                <a:lnTo>
                  <a:pt x="8344334" y="0"/>
                </a:lnTo>
                <a:lnTo>
                  <a:pt x="83443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23557" y="4035051"/>
            <a:ext cx="12278310" cy="760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1"/>
              </a:lnSpc>
              <a:spcBef>
                <a:spcPct val="0"/>
              </a:spcBef>
            </a:pPr>
            <a:r>
              <a:rPr lang="en-US" sz="2339" spc="28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Provide a modern, responsive UI for users to take mental health assessments and interact with the chatbot.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67538" y="2398156"/>
            <a:ext cx="13602717" cy="1308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sz="2700" spc="32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In the future, we plan to integrate this AI-powered chatbot with a dedicated React.js frontend web application to enhance user experience. This integration will: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967538" y="7779276"/>
            <a:ext cx="581882" cy="588300"/>
          </a:xfrm>
          <a:custGeom>
            <a:avLst/>
            <a:gdLst/>
            <a:ahLst/>
            <a:cxnLst/>
            <a:rect r="r" b="b" t="t" l="l"/>
            <a:pathLst>
              <a:path h="588300" w="581882">
                <a:moveTo>
                  <a:pt x="0" y="0"/>
                </a:moveTo>
                <a:lnTo>
                  <a:pt x="581882" y="0"/>
                </a:lnTo>
                <a:lnTo>
                  <a:pt x="581882" y="588300"/>
                </a:lnTo>
                <a:lnTo>
                  <a:pt x="0" y="58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023557" y="7845459"/>
            <a:ext cx="12278310" cy="39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C0E04"/>
                </a:solidFill>
                <a:latin typeface="Playpen Sans"/>
                <a:ea typeface="Playpen Sans"/>
                <a:cs typeface="Playpen Sans"/>
                <a:sym typeface="Playpen Sans"/>
              </a:rPr>
              <a:t> Display recommended therapists visually with detailed profiles and contact options.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858390" y="-5824111"/>
            <a:ext cx="8344335" cy="8229600"/>
          </a:xfrm>
          <a:custGeom>
            <a:avLst/>
            <a:gdLst/>
            <a:ahLst/>
            <a:cxnLst/>
            <a:rect r="r" b="b" t="t" l="l"/>
            <a:pathLst>
              <a:path h="8229600" w="8344335">
                <a:moveTo>
                  <a:pt x="0" y="0"/>
                </a:moveTo>
                <a:lnTo>
                  <a:pt x="8344335" y="0"/>
                </a:lnTo>
                <a:lnTo>
                  <a:pt x="83443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5400000">
            <a:off x="-4914725" y="-5824111"/>
            <a:ext cx="8344335" cy="8229600"/>
          </a:xfrm>
          <a:custGeom>
            <a:avLst/>
            <a:gdLst/>
            <a:ahLst/>
            <a:cxnLst/>
            <a:rect r="r" b="b" t="t" l="l"/>
            <a:pathLst>
              <a:path h="8229600" w="8344335">
                <a:moveTo>
                  <a:pt x="0" y="8229600"/>
                </a:moveTo>
                <a:lnTo>
                  <a:pt x="8344335" y="8229600"/>
                </a:lnTo>
                <a:lnTo>
                  <a:pt x="834433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5400000">
            <a:off x="-4914725" y="7881511"/>
            <a:ext cx="8344335" cy="8229600"/>
          </a:xfrm>
          <a:custGeom>
            <a:avLst/>
            <a:gdLst/>
            <a:ahLst/>
            <a:cxnLst/>
            <a:rect r="r" b="b" t="t" l="l"/>
            <a:pathLst>
              <a:path h="8229600" w="8344335">
                <a:moveTo>
                  <a:pt x="8344335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8344335" y="0"/>
                </a:lnTo>
                <a:lnTo>
                  <a:pt x="8344335" y="822960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5400000">
            <a:off x="14858390" y="7881511"/>
            <a:ext cx="8344335" cy="8229600"/>
          </a:xfrm>
          <a:custGeom>
            <a:avLst/>
            <a:gdLst/>
            <a:ahLst/>
            <a:cxnLst/>
            <a:rect r="r" b="b" t="t" l="l"/>
            <a:pathLst>
              <a:path h="8229600" w="8344335">
                <a:moveTo>
                  <a:pt x="8344335" y="0"/>
                </a:moveTo>
                <a:lnTo>
                  <a:pt x="0" y="0"/>
                </a:lnTo>
                <a:lnTo>
                  <a:pt x="0" y="8229600"/>
                </a:lnTo>
                <a:lnTo>
                  <a:pt x="8344335" y="8229600"/>
                </a:lnTo>
                <a:lnTo>
                  <a:pt x="8344335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95409" y="1038225"/>
            <a:ext cx="10897182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9"/>
              </a:lnSpc>
            </a:pPr>
            <a:r>
              <a:rPr lang="en-US" sz="7499" spc="89" strike="noStrike" u="none">
                <a:solidFill>
                  <a:srgbClr val="915833">
                    <a:alpha val="80000"/>
                  </a:srgbClr>
                </a:solidFill>
                <a:latin typeface="More Sugar"/>
                <a:ea typeface="More Sugar"/>
                <a:cs typeface="More Sugar"/>
                <a:sym typeface="More Sugar"/>
              </a:rPr>
              <a:t>Team Members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91627" y="3290398"/>
            <a:ext cx="11342846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  <a:spcBef>
                <a:spcPct val="0"/>
              </a:spcBef>
            </a:pPr>
            <a:r>
              <a:rPr lang="en-US" sz="4800" spc="57">
                <a:solidFill>
                  <a:srgbClr val="915833"/>
                </a:solidFill>
                <a:latin typeface="More Sugar"/>
                <a:ea typeface="More Sugar"/>
                <a:cs typeface="More Sugar"/>
                <a:sym typeface="More Sugar"/>
              </a:rPr>
              <a:t>Shamik Mandal (3rd Year,CSE-AI, IEM)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29298" y="4194162"/>
            <a:ext cx="1026750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  <a:spcBef>
                <a:spcPct val="0"/>
              </a:spcBef>
            </a:pPr>
            <a:r>
              <a:rPr lang="en-US" sz="4800" spc="57">
                <a:solidFill>
                  <a:srgbClr val="915833"/>
                </a:solidFill>
                <a:latin typeface="More Sugar"/>
                <a:ea typeface="More Sugar"/>
                <a:cs typeface="More Sugar"/>
                <a:sym typeface="More Sugar"/>
              </a:rPr>
              <a:t>Roushan Paul (3rd Year, CSE, IEM 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79775" y="5142520"/>
            <a:ext cx="1216655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  <a:spcBef>
                <a:spcPct val="0"/>
              </a:spcBef>
            </a:pPr>
            <a:r>
              <a:rPr lang="en-US" sz="4800" spc="57">
                <a:solidFill>
                  <a:srgbClr val="915833"/>
                </a:solidFill>
                <a:latin typeface="More Sugar"/>
                <a:ea typeface="More Sugar"/>
                <a:cs typeface="More Sugar"/>
                <a:sym typeface="More Sugar"/>
              </a:rPr>
              <a:t>Sheetam Coondoo (4th Year,IT, BPPIEM )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06341" y="6123595"/>
            <a:ext cx="12113419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  <a:spcBef>
                <a:spcPct val="0"/>
              </a:spcBef>
            </a:pPr>
            <a:r>
              <a:rPr lang="en-US" sz="4800" spc="57">
                <a:solidFill>
                  <a:srgbClr val="915833"/>
                </a:solidFill>
                <a:latin typeface="More Sugar"/>
                <a:ea typeface="More Sugar"/>
                <a:cs typeface="More Sugar"/>
                <a:sym typeface="More Sugar"/>
              </a:rPr>
              <a:t>Saptarshi Bannerjee (3rd Year, ECE, IEM)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72582" y="7100243"/>
            <a:ext cx="10580936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  <a:spcBef>
                <a:spcPct val="0"/>
              </a:spcBef>
            </a:pPr>
            <a:r>
              <a:rPr lang="en-US" sz="4800" spc="57">
                <a:solidFill>
                  <a:srgbClr val="915833"/>
                </a:solidFill>
                <a:latin typeface="More Sugar"/>
                <a:ea typeface="More Sugar"/>
                <a:cs typeface="More Sugar"/>
                <a:sym typeface="More Sugar"/>
              </a:rPr>
              <a:t>Koyelisha Khan (3rd Year, CSE, IEM)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115833" y="5742107"/>
            <a:ext cx="8344335" cy="8229600"/>
          </a:xfrm>
          <a:custGeom>
            <a:avLst/>
            <a:gdLst/>
            <a:ahLst/>
            <a:cxnLst/>
            <a:rect r="r" b="b" t="t" l="l"/>
            <a:pathLst>
              <a:path h="8229600" w="8344335">
                <a:moveTo>
                  <a:pt x="0" y="0"/>
                </a:moveTo>
                <a:lnTo>
                  <a:pt x="8344334" y="0"/>
                </a:lnTo>
                <a:lnTo>
                  <a:pt x="83443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5159795"/>
            <a:chOff x="0" y="0"/>
            <a:chExt cx="6619549" cy="21043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1894" y="-1270"/>
              <a:ext cx="6605435" cy="2115820"/>
            </a:xfrm>
            <a:custGeom>
              <a:avLst/>
              <a:gdLst/>
              <a:ahLst/>
              <a:cxnLst/>
              <a:rect r="r" b="b" t="t" l="l"/>
              <a:pathLst>
                <a:path h="2115820" w="6605435">
                  <a:moveTo>
                    <a:pt x="6578957" y="800100"/>
                  </a:moveTo>
                  <a:cubicBezTo>
                    <a:pt x="6576057" y="624840"/>
                    <a:pt x="6552861" y="412750"/>
                    <a:pt x="6552861" y="222250"/>
                  </a:cubicBezTo>
                  <a:cubicBezTo>
                    <a:pt x="6552861" y="170180"/>
                    <a:pt x="6549962" y="66040"/>
                    <a:pt x="6535464" y="13970"/>
                  </a:cubicBezTo>
                  <a:cubicBezTo>
                    <a:pt x="6187524" y="13970"/>
                    <a:pt x="5813490" y="1270"/>
                    <a:pt x="5462650" y="1270"/>
                  </a:cubicBezTo>
                  <a:cubicBezTo>
                    <a:pt x="3638868" y="3810"/>
                    <a:pt x="1832482" y="0"/>
                    <a:pt x="11598" y="1270"/>
                  </a:cubicBezTo>
                  <a:cubicBezTo>
                    <a:pt x="11598" y="171450"/>
                    <a:pt x="0" y="360680"/>
                    <a:pt x="2900" y="530860"/>
                  </a:cubicBezTo>
                  <a:cubicBezTo>
                    <a:pt x="8699" y="848360"/>
                    <a:pt x="17397" y="1167130"/>
                    <a:pt x="17397" y="1484630"/>
                  </a:cubicBezTo>
                  <a:cubicBezTo>
                    <a:pt x="17397" y="1638300"/>
                    <a:pt x="14498" y="1790700"/>
                    <a:pt x="31895" y="1944370"/>
                  </a:cubicBezTo>
                  <a:cubicBezTo>
                    <a:pt x="37694" y="1993900"/>
                    <a:pt x="43493" y="2042160"/>
                    <a:pt x="55091" y="2091690"/>
                  </a:cubicBezTo>
                  <a:cubicBezTo>
                    <a:pt x="437824" y="2094230"/>
                    <a:pt x="817658" y="2098040"/>
                    <a:pt x="1200392" y="2103120"/>
                  </a:cubicBezTo>
                  <a:cubicBezTo>
                    <a:pt x="2218115" y="2115820"/>
                    <a:pt x="3206843" y="2095500"/>
                    <a:pt x="4256461" y="2104390"/>
                  </a:cubicBezTo>
                  <a:cubicBezTo>
                    <a:pt x="5048023" y="2110740"/>
                    <a:pt x="5825088" y="2091690"/>
                    <a:pt x="6600355" y="2091690"/>
                  </a:cubicBezTo>
                  <a:cubicBezTo>
                    <a:pt x="6600355" y="2075180"/>
                    <a:pt x="6601625" y="1978660"/>
                    <a:pt x="6602895" y="1962150"/>
                  </a:cubicBezTo>
                  <a:cubicBezTo>
                    <a:pt x="6605435" y="1863090"/>
                    <a:pt x="6591465" y="1677670"/>
                    <a:pt x="6592735" y="1578610"/>
                  </a:cubicBezTo>
                  <a:cubicBezTo>
                    <a:pt x="6599085" y="1170940"/>
                    <a:pt x="6584756" y="1151890"/>
                    <a:pt x="6578957" y="800100"/>
                  </a:cubicBezTo>
                  <a:close/>
                </a:path>
              </a:pathLst>
            </a:custGeom>
            <a:blipFill>
              <a:blip r:embed="rId4"/>
              <a:stretch>
                <a:fillRect l="0" t="-28340" r="0" b="-2834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9145553">
            <a:off x="15176503" y="-371654"/>
            <a:ext cx="2458237" cy="1711827"/>
          </a:xfrm>
          <a:custGeom>
            <a:avLst/>
            <a:gdLst/>
            <a:ahLst/>
            <a:cxnLst/>
            <a:rect r="r" b="b" t="t" l="l"/>
            <a:pathLst>
              <a:path h="1711827" w="2458237">
                <a:moveTo>
                  <a:pt x="0" y="0"/>
                </a:moveTo>
                <a:lnTo>
                  <a:pt x="2458238" y="0"/>
                </a:lnTo>
                <a:lnTo>
                  <a:pt x="2458238" y="1711827"/>
                </a:lnTo>
                <a:lnTo>
                  <a:pt x="0" y="17118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6852321"/>
            <a:ext cx="12604023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99"/>
              </a:lnSpc>
            </a:pPr>
            <a:r>
              <a:rPr lang="en-US" sz="7499" spc="89" strike="noStrike" u="none">
                <a:solidFill>
                  <a:srgbClr val="915833">
                    <a:alpha val="80000"/>
                  </a:srgbClr>
                </a:solidFill>
                <a:latin typeface="More Sugar"/>
                <a:ea typeface="More Sugar"/>
                <a:cs typeface="More Sugar"/>
                <a:sym typeface="More Sugar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904282"/>
            <a:ext cx="16230600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sz="3100" spc="37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AntarVaani is an AI-powered mental health chatbot designed to assist users in understanding and addressing their mental health needs. This project aims to provide personalized mental health assessments, therapist recommendations, and real-time AI conversations to users seeking emotional support.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74936" y="781836"/>
            <a:ext cx="11669564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99"/>
              </a:lnSpc>
            </a:pPr>
            <a:r>
              <a:rPr lang="en-US" sz="7499" spc="89">
                <a:solidFill>
                  <a:srgbClr val="915833">
                    <a:alpha val="80000"/>
                  </a:srgbClr>
                </a:solidFill>
                <a:latin typeface="More Sugar"/>
                <a:ea typeface="More Sugar"/>
                <a:cs typeface="More Sugar"/>
                <a:sym typeface="More Sugar"/>
              </a:rPr>
              <a:t>Key Features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8972333" y="-5629271"/>
            <a:ext cx="8344335" cy="8229600"/>
          </a:xfrm>
          <a:custGeom>
            <a:avLst/>
            <a:gdLst/>
            <a:ahLst/>
            <a:cxnLst/>
            <a:rect r="r" b="b" t="t" l="l"/>
            <a:pathLst>
              <a:path h="8229600" w="8344335">
                <a:moveTo>
                  <a:pt x="0" y="0"/>
                </a:moveTo>
                <a:lnTo>
                  <a:pt x="8344334" y="0"/>
                </a:lnTo>
                <a:lnTo>
                  <a:pt x="83443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971333" y="7747535"/>
            <a:ext cx="8344335" cy="8229600"/>
          </a:xfrm>
          <a:custGeom>
            <a:avLst/>
            <a:gdLst/>
            <a:ahLst/>
            <a:cxnLst/>
            <a:rect r="r" b="b" t="t" l="l"/>
            <a:pathLst>
              <a:path h="8229600" w="8344335">
                <a:moveTo>
                  <a:pt x="0" y="0"/>
                </a:moveTo>
                <a:lnTo>
                  <a:pt x="8344334" y="0"/>
                </a:lnTo>
                <a:lnTo>
                  <a:pt x="83443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74936" y="2581275"/>
            <a:ext cx="15784364" cy="667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5"/>
              </a:lnSpc>
              <a:spcBef>
                <a:spcPct val="0"/>
              </a:spcBef>
            </a:pPr>
            <a:r>
              <a:rPr lang="en-US" b="true" sz="3179" spc="38">
                <a:solidFill>
                  <a:srgbClr val="915833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Mental Health Assessment: Users</a:t>
            </a:r>
            <a:r>
              <a:rPr lang="en-US" sz="3179" spc="38">
                <a:solidFill>
                  <a:srgbClr val="915833"/>
                </a:solidFill>
                <a:latin typeface="Quicksand"/>
                <a:ea typeface="Quicksand"/>
                <a:cs typeface="Quicksand"/>
                <a:sym typeface="Quicksand"/>
              </a:rPr>
              <a:t> answer 18 questions, and the system generates personalized mental health insights.</a:t>
            </a:r>
          </a:p>
          <a:p>
            <a:pPr algn="l">
              <a:lnSpc>
                <a:spcPts val="3815"/>
              </a:lnSpc>
              <a:spcBef>
                <a:spcPct val="0"/>
              </a:spcBef>
            </a:pPr>
          </a:p>
          <a:p>
            <a:pPr algn="l">
              <a:lnSpc>
                <a:spcPts val="3815"/>
              </a:lnSpc>
              <a:spcBef>
                <a:spcPct val="0"/>
              </a:spcBef>
            </a:pPr>
            <a:r>
              <a:rPr lang="en-US" b="true" sz="3179" spc="38">
                <a:solidFill>
                  <a:srgbClr val="915833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AI Chatbot</a:t>
            </a:r>
            <a:r>
              <a:rPr lang="en-US" sz="3179" spc="38">
                <a:solidFill>
                  <a:srgbClr val="915833"/>
                </a:solidFill>
                <a:latin typeface="Quicksand"/>
                <a:ea typeface="Quicksand"/>
                <a:cs typeface="Quicksand"/>
                <a:sym typeface="Quicksand"/>
              </a:rPr>
              <a:t>: Built using LangChain, Groq API (LLaMA 3), and ChromaDB to provide empathetic responses and mental health guidance.</a:t>
            </a:r>
          </a:p>
          <a:p>
            <a:pPr algn="l">
              <a:lnSpc>
                <a:spcPts val="3815"/>
              </a:lnSpc>
              <a:spcBef>
                <a:spcPct val="0"/>
              </a:spcBef>
            </a:pPr>
          </a:p>
          <a:p>
            <a:pPr algn="l">
              <a:lnSpc>
                <a:spcPts val="3815"/>
              </a:lnSpc>
              <a:spcBef>
                <a:spcPct val="0"/>
              </a:spcBef>
            </a:pPr>
            <a:r>
              <a:rPr lang="en-US" b="true" sz="3179" spc="38">
                <a:solidFill>
                  <a:srgbClr val="915833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Therapist Recommendations</a:t>
            </a:r>
            <a:r>
              <a:rPr lang="en-US" sz="3179" spc="38">
                <a:solidFill>
                  <a:srgbClr val="915833"/>
                </a:solidFill>
                <a:latin typeface="Quicksand"/>
                <a:ea typeface="Quicksand"/>
                <a:cs typeface="Quicksand"/>
                <a:sym typeface="Quicksand"/>
              </a:rPr>
              <a:t>: Suggests suitable therapists based on the user's assessment and therapist data from a CSV file.</a:t>
            </a:r>
          </a:p>
          <a:p>
            <a:pPr algn="l">
              <a:lnSpc>
                <a:spcPts val="3815"/>
              </a:lnSpc>
              <a:spcBef>
                <a:spcPct val="0"/>
              </a:spcBef>
            </a:pPr>
          </a:p>
          <a:p>
            <a:pPr algn="l">
              <a:lnSpc>
                <a:spcPts val="3815"/>
              </a:lnSpc>
              <a:spcBef>
                <a:spcPct val="0"/>
              </a:spcBef>
            </a:pPr>
            <a:r>
              <a:rPr lang="en-US" b="true" sz="3179" spc="38">
                <a:solidFill>
                  <a:srgbClr val="915833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PDF Document Processing:</a:t>
            </a:r>
            <a:r>
              <a:rPr lang="en-US" sz="3179" spc="38">
                <a:solidFill>
                  <a:srgbClr val="915833"/>
                </a:solidFill>
                <a:latin typeface="Quicksand"/>
                <a:ea typeface="Quicksand"/>
                <a:cs typeface="Quicksand"/>
                <a:sym typeface="Quicksand"/>
              </a:rPr>
              <a:t> Uses LangChain DirectoryLoader to process PDF files and generate context-based information.</a:t>
            </a:r>
          </a:p>
          <a:p>
            <a:pPr algn="l">
              <a:lnSpc>
                <a:spcPts val="3815"/>
              </a:lnSpc>
              <a:spcBef>
                <a:spcPct val="0"/>
              </a:spcBef>
            </a:pPr>
          </a:p>
          <a:p>
            <a:pPr algn="l">
              <a:lnSpc>
                <a:spcPts val="3815"/>
              </a:lnSpc>
              <a:spcBef>
                <a:spcPct val="0"/>
              </a:spcBef>
            </a:pPr>
            <a:r>
              <a:rPr lang="en-US" b="true" sz="3179" spc="38">
                <a:solidFill>
                  <a:srgbClr val="915833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User-Friendly Interface: </a:t>
            </a:r>
            <a:r>
              <a:rPr lang="en-US" sz="3179" spc="38">
                <a:solidFill>
                  <a:srgbClr val="915833"/>
                </a:solidFill>
                <a:latin typeface="Quicksand"/>
                <a:ea typeface="Quicksand"/>
                <a:cs typeface="Quicksand"/>
                <a:sym typeface="Quicksand"/>
              </a:rPr>
              <a:t>Developed with Gradio for easy chatbot interaction and report generation.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24862" y="2905352"/>
            <a:ext cx="12604023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99"/>
              </a:lnSpc>
            </a:pPr>
            <a:r>
              <a:rPr lang="en-US" sz="7499" spc="89">
                <a:solidFill>
                  <a:srgbClr val="915833">
                    <a:alpha val="80000"/>
                  </a:srgbClr>
                </a:solidFill>
                <a:latin typeface="More Sugar"/>
                <a:ea typeface="More Sugar"/>
                <a:cs typeface="More Sugar"/>
                <a:sym typeface="More Sugar"/>
              </a:rPr>
              <a:t>Technology Used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24862" y="4449655"/>
            <a:ext cx="13838277" cy="2941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7"/>
              </a:lnSpc>
              <a:spcBef>
                <a:spcPct val="0"/>
              </a:spcBef>
            </a:pPr>
            <a:r>
              <a:rPr lang="en-US" b="true" sz="2814" spc="33">
                <a:solidFill>
                  <a:srgbClr val="915833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Fr</a:t>
            </a:r>
            <a:r>
              <a:rPr lang="en-US" b="true" sz="2814" spc="33">
                <a:solidFill>
                  <a:srgbClr val="915833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ontend:</a:t>
            </a:r>
            <a:r>
              <a:rPr lang="en-US" sz="2814" spc="33">
                <a:solidFill>
                  <a:srgbClr val="915833"/>
                </a:solidFill>
                <a:latin typeface="Quicksand"/>
                <a:ea typeface="Quicksand"/>
                <a:cs typeface="Quicksand"/>
                <a:sym typeface="Quicksand"/>
              </a:rPr>
              <a:t> Gradio (for chatbot UI)</a:t>
            </a:r>
          </a:p>
          <a:p>
            <a:pPr algn="l">
              <a:lnSpc>
                <a:spcPts val="3377"/>
              </a:lnSpc>
              <a:spcBef>
                <a:spcPct val="0"/>
              </a:spcBef>
            </a:pPr>
          </a:p>
          <a:p>
            <a:pPr algn="l">
              <a:lnSpc>
                <a:spcPts val="3377"/>
              </a:lnSpc>
              <a:spcBef>
                <a:spcPct val="0"/>
              </a:spcBef>
            </a:pPr>
            <a:r>
              <a:rPr lang="en-US" b="true" sz="2814" spc="33">
                <a:solidFill>
                  <a:srgbClr val="915833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Backend:</a:t>
            </a:r>
            <a:r>
              <a:rPr lang="en-US" sz="2814" spc="33">
                <a:solidFill>
                  <a:srgbClr val="915833"/>
                </a:solidFill>
                <a:latin typeface="Quicksand"/>
                <a:ea typeface="Quicksand"/>
                <a:cs typeface="Quicksand"/>
                <a:sym typeface="Quicksand"/>
              </a:rPr>
              <a:t> Python, LangChain, HuggingFace Embeddings, ChromaDB, Groq API</a:t>
            </a:r>
          </a:p>
          <a:p>
            <a:pPr algn="l">
              <a:lnSpc>
                <a:spcPts val="3377"/>
              </a:lnSpc>
              <a:spcBef>
                <a:spcPct val="0"/>
              </a:spcBef>
            </a:pPr>
          </a:p>
          <a:p>
            <a:pPr algn="l">
              <a:lnSpc>
                <a:spcPts val="3377"/>
              </a:lnSpc>
              <a:spcBef>
                <a:spcPct val="0"/>
              </a:spcBef>
            </a:pPr>
            <a:r>
              <a:rPr lang="en-US" b="true" sz="2814" spc="33">
                <a:solidFill>
                  <a:srgbClr val="915833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File Processing:</a:t>
            </a:r>
            <a:r>
              <a:rPr lang="en-US" sz="2814" spc="33">
                <a:solidFill>
                  <a:srgbClr val="915833"/>
                </a:solidFill>
                <a:latin typeface="Quicksand"/>
                <a:ea typeface="Quicksand"/>
                <a:cs typeface="Quicksand"/>
                <a:sym typeface="Quicksand"/>
              </a:rPr>
              <a:t> PDF documents, CSV files (for therapist data)</a:t>
            </a:r>
          </a:p>
          <a:p>
            <a:pPr algn="l">
              <a:lnSpc>
                <a:spcPts val="3377"/>
              </a:lnSpc>
              <a:spcBef>
                <a:spcPct val="0"/>
              </a:spcBef>
            </a:pPr>
            <a:r>
              <a:rPr lang="en-US" b="true" sz="2814" spc="33">
                <a:solidFill>
                  <a:srgbClr val="915833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AI Model:</a:t>
            </a:r>
            <a:r>
              <a:rPr lang="en-US" sz="2814" spc="33">
                <a:solidFill>
                  <a:srgbClr val="915833"/>
                </a:solidFill>
                <a:latin typeface="Quicksand"/>
                <a:ea typeface="Quicksand"/>
                <a:cs typeface="Quicksand"/>
                <a:sym typeface="Quicksand"/>
              </a:rPr>
              <a:t> LLaMA 3.3 70B Versatile (by Groq API)</a:t>
            </a:r>
          </a:p>
          <a:p>
            <a:pPr algn="l">
              <a:lnSpc>
                <a:spcPts val="337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6561" y="1595438"/>
            <a:ext cx="15734877" cy="7828101"/>
          </a:xfrm>
          <a:custGeom>
            <a:avLst/>
            <a:gdLst/>
            <a:ahLst/>
            <a:cxnLst/>
            <a:rect r="r" b="b" t="t" l="l"/>
            <a:pathLst>
              <a:path h="7828101" w="15734877">
                <a:moveTo>
                  <a:pt x="0" y="0"/>
                </a:moveTo>
                <a:lnTo>
                  <a:pt x="15734878" y="0"/>
                </a:lnTo>
                <a:lnTo>
                  <a:pt x="15734878" y="7828101"/>
                </a:lnTo>
                <a:lnTo>
                  <a:pt x="0" y="78281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71487"/>
            <a:ext cx="12604023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99"/>
              </a:lnSpc>
            </a:pPr>
            <a:r>
              <a:rPr lang="en-US" sz="7499" spc="89">
                <a:solidFill>
                  <a:srgbClr val="915833">
                    <a:alpha val="80000"/>
                  </a:srgbClr>
                </a:solidFill>
                <a:latin typeface="More Sugar"/>
                <a:ea typeface="More Sugar"/>
                <a:cs typeface="More Sugar"/>
                <a:sym typeface="More Sugar"/>
              </a:rPr>
              <a:t>How things work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9351" y="1786169"/>
            <a:ext cx="6594235" cy="4599479"/>
          </a:xfrm>
          <a:custGeom>
            <a:avLst/>
            <a:gdLst/>
            <a:ahLst/>
            <a:cxnLst/>
            <a:rect r="r" b="b" t="t" l="l"/>
            <a:pathLst>
              <a:path h="4599479" w="6594235">
                <a:moveTo>
                  <a:pt x="0" y="0"/>
                </a:moveTo>
                <a:lnTo>
                  <a:pt x="6594234" y="0"/>
                </a:lnTo>
                <a:lnTo>
                  <a:pt x="6594234" y="4599479"/>
                </a:lnTo>
                <a:lnTo>
                  <a:pt x="0" y="4599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05986" y="1786169"/>
            <a:ext cx="6578587" cy="4448770"/>
          </a:xfrm>
          <a:custGeom>
            <a:avLst/>
            <a:gdLst/>
            <a:ahLst/>
            <a:cxnLst/>
            <a:rect r="r" b="b" t="t" l="l"/>
            <a:pathLst>
              <a:path h="4448770" w="6578587">
                <a:moveTo>
                  <a:pt x="0" y="0"/>
                </a:moveTo>
                <a:lnTo>
                  <a:pt x="6578587" y="0"/>
                </a:lnTo>
                <a:lnTo>
                  <a:pt x="6578587" y="4448770"/>
                </a:lnTo>
                <a:lnTo>
                  <a:pt x="0" y="44487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9351" y="6702672"/>
            <a:ext cx="8742601" cy="2677421"/>
          </a:xfrm>
          <a:custGeom>
            <a:avLst/>
            <a:gdLst/>
            <a:ahLst/>
            <a:cxnLst/>
            <a:rect r="r" b="b" t="t" l="l"/>
            <a:pathLst>
              <a:path h="2677421" w="8742601">
                <a:moveTo>
                  <a:pt x="0" y="0"/>
                </a:moveTo>
                <a:lnTo>
                  <a:pt x="8742600" y="0"/>
                </a:lnTo>
                <a:lnTo>
                  <a:pt x="8742600" y="2677421"/>
                </a:lnTo>
                <a:lnTo>
                  <a:pt x="0" y="26774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08908" y="6880404"/>
            <a:ext cx="6249887" cy="1937465"/>
          </a:xfrm>
          <a:custGeom>
            <a:avLst/>
            <a:gdLst/>
            <a:ahLst/>
            <a:cxnLst/>
            <a:rect r="r" b="b" t="t" l="l"/>
            <a:pathLst>
              <a:path h="1937465" w="6249887">
                <a:moveTo>
                  <a:pt x="0" y="0"/>
                </a:moveTo>
                <a:lnTo>
                  <a:pt x="6249887" y="0"/>
                </a:lnTo>
                <a:lnTo>
                  <a:pt x="6249887" y="1937465"/>
                </a:lnTo>
                <a:lnTo>
                  <a:pt x="0" y="19374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29351" y="662219"/>
            <a:ext cx="12604023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99"/>
              </a:lnSpc>
              <a:spcBef>
                <a:spcPct val="0"/>
              </a:spcBef>
            </a:pPr>
            <a:r>
              <a:rPr lang="en-US" sz="7499" spc="89">
                <a:solidFill>
                  <a:srgbClr val="915833">
                    <a:alpha val="80000"/>
                  </a:srgbClr>
                </a:solidFill>
                <a:latin typeface="More Sugar"/>
                <a:ea typeface="More Sugar"/>
                <a:cs typeface="More Sugar"/>
                <a:sym typeface="More Sugar"/>
              </a:rPr>
              <a:t>Chatbot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5248" y="1109319"/>
            <a:ext cx="15973460" cy="8086564"/>
          </a:xfrm>
          <a:custGeom>
            <a:avLst/>
            <a:gdLst/>
            <a:ahLst/>
            <a:cxnLst/>
            <a:rect r="r" b="b" t="t" l="l"/>
            <a:pathLst>
              <a:path h="8086564" w="15973460">
                <a:moveTo>
                  <a:pt x="0" y="0"/>
                </a:moveTo>
                <a:lnTo>
                  <a:pt x="15973460" y="0"/>
                </a:lnTo>
                <a:lnTo>
                  <a:pt x="15973460" y="8086564"/>
                </a:lnTo>
                <a:lnTo>
                  <a:pt x="0" y="8086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5078" y="881318"/>
            <a:ext cx="10931104" cy="2679072"/>
          </a:xfrm>
          <a:custGeom>
            <a:avLst/>
            <a:gdLst/>
            <a:ahLst/>
            <a:cxnLst/>
            <a:rect r="r" b="b" t="t" l="l"/>
            <a:pathLst>
              <a:path h="2679072" w="10931104">
                <a:moveTo>
                  <a:pt x="0" y="0"/>
                </a:moveTo>
                <a:lnTo>
                  <a:pt x="10931104" y="0"/>
                </a:lnTo>
                <a:lnTo>
                  <a:pt x="10931104" y="2679072"/>
                </a:lnTo>
                <a:lnTo>
                  <a:pt x="0" y="2679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72" r="0" b="-967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00630" y="3741365"/>
            <a:ext cx="11301259" cy="3376251"/>
          </a:xfrm>
          <a:custGeom>
            <a:avLst/>
            <a:gdLst/>
            <a:ahLst/>
            <a:cxnLst/>
            <a:rect r="r" b="b" t="t" l="l"/>
            <a:pathLst>
              <a:path h="3376251" w="11301259">
                <a:moveTo>
                  <a:pt x="0" y="0"/>
                </a:moveTo>
                <a:lnTo>
                  <a:pt x="11301259" y="0"/>
                </a:lnTo>
                <a:lnTo>
                  <a:pt x="11301259" y="3376251"/>
                </a:lnTo>
                <a:lnTo>
                  <a:pt x="0" y="3376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8366" y="7298591"/>
            <a:ext cx="11202894" cy="2856738"/>
          </a:xfrm>
          <a:custGeom>
            <a:avLst/>
            <a:gdLst/>
            <a:ahLst/>
            <a:cxnLst/>
            <a:rect r="r" b="b" t="t" l="l"/>
            <a:pathLst>
              <a:path h="2856738" w="11202894">
                <a:moveTo>
                  <a:pt x="0" y="0"/>
                </a:moveTo>
                <a:lnTo>
                  <a:pt x="11202894" y="0"/>
                </a:lnTo>
                <a:lnTo>
                  <a:pt x="11202894" y="2856738"/>
                </a:lnTo>
                <a:lnTo>
                  <a:pt x="0" y="28567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DAGhNuh7YFc</dc:identifier>
  <dcterms:modified xsi:type="dcterms:W3CDTF">2011-08-01T06:04:30Z</dcterms:modified>
  <cp:revision>1</cp:revision>
  <dc:title>AntarVaani</dc:title>
</cp:coreProperties>
</file>